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72" r:id="rId4"/>
    <p:sldId id="270" r:id="rId5"/>
    <p:sldId id="271" r:id="rId6"/>
    <p:sldId id="267" r:id="rId7"/>
    <p:sldId id="274" r:id="rId8"/>
    <p:sldId id="273" r:id="rId9"/>
    <p:sldId id="262" r:id="rId10"/>
    <p:sldId id="261" r:id="rId11"/>
    <p:sldId id="268" r:id="rId12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S-SaTi" initials="A" lastIdx="1" clrIdx="0">
    <p:extLst>
      <p:ext uri="{19B8F6BF-5375-455C-9EA6-DF929625EA0E}">
        <p15:presenceInfo xmlns:p15="http://schemas.microsoft.com/office/powerpoint/2012/main" userId="AHS-Sa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EEA"/>
    <a:srgbClr val="FFEEEA"/>
    <a:srgbClr val="F495CA"/>
    <a:srgbClr val="FFFFFF"/>
    <a:srgbClr val="E8C0B6"/>
    <a:srgbClr val="FDECE8"/>
    <a:srgbClr val="FFEEE9"/>
    <a:srgbClr val="FBCBBF"/>
    <a:srgbClr val="FCEDEA"/>
    <a:srgbClr val="FCC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903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540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33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2299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847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8491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3459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844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43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848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025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190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643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191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256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BD008-71E2-4CDF-B855-29EC3BEC8E0F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0E8AA45-4500-40DB-B127-1ACCE9622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946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เมื่อลูกไม่สวัสดี – #พ่อลูกเจนอัลฟ่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97" y="0"/>
            <a:ext cx="5917080" cy="672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962400" y="2312893"/>
            <a:ext cx="1344706" cy="967205"/>
            <a:chOff x="4008109" y="2620369"/>
            <a:chExt cx="978573" cy="967205"/>
          </a:xfrm>
          <a:solidFill>
            <a:srgbClr val="FBCBBF"/>
          </a:solidFill>
        </p:grpSpPr>
        <p:sp>
          <p:nvSpPr>
            <p:cNvPr id="9" name="Oval 8"/>
            <p:cNvSpPr/>
            <p:nvPr/>
          </p:nvSpPr>
          <p:spPr>
            <a:xfrm>
              <a:off x="4008109" y="2620369"/>
              <a:ext cx="441292" cy="9672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Oval 12"/>
            <p:cNvSpPr/>
            <p:nvPr/>
          </p:nvSpPr>
          <p:spPr>
            <a:xfrm>
              <a:off x="4597565" y="2620369"/>
              <a:ext cx="389117" cy="8247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98836" y="2312895"/>
            <a:ext cx="1425966" cy="967201"/>
            <a:chOff x="6923630" y="2824575"/>
            <a:chExt cx="684855" cy="659153"/>
          </a:xfrm>
        </p:grpSpPr>
        <p:sp>
          <p:nvSpPr>
            <p:cNvPr id="14" name="Oval 13"/>
            <p:cNvSpPr/>
            <p:nvPr/>
          </p:nvSpPr>
          <p:spPr>
            <a:xfrm>
              <a:off x="6923630" y="2837181"/>
              <a:ext cx="314579" cy="549467"/>
            </a:xfrm>
            <a:prstGeom prst="ellipse">
              <a:avLst/>
            </a:prstGeom>
            <a:solidFill>
              <a:srgbClr val="FCC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Oval 15"/>
            <p:cNvSpPr/>
            <p:nvPr/>
          </p:nvSpPr>
          <p:spPr>
            <a:xfrm>
              <a:off x="7330705" y="2824575"/>
              <a:ext cx="277780" cy="659153"/>
            </a:xfrm>
            <a:prstGeom prst="ellipse">
              <a:avLst/>
            </a:prstGeom>
            <a:solidFill>
              <a:srgbClr val="FCC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" name="เสียง​ 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8575" y="80992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6278" y="0"/>
            <a:ext cx="3085975" cy="355309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การนำเสนอการเบิกจ่าย</a:t>
            </a: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56278" y="3553097"/>
            <a:ext cx="3085975" cy="3304903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ด้านการเงิน และ </a:t>
            </a:r>
          </a:p>
          <a:p>
            <a:pPr algn="ctr"/>
            <a:r>
              <a:rPr lang="th-TH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ด้านพัสดุ</a:t>
            </a:r>
            <a:endParaRPr lang="en-US" sz="6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33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เสียง​ 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7150" y="132732"/>
            <a:ext cx="609600" cy="6096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656795" y="132732"/>
            <a:ext cx="2829564" cy="225188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outerShdw blurRad="825500" dist="6096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ตัวอย่างใบเสร็จ</a:t>
            </a:r>
          </a:p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เบิกจ่ายด้านพัสดุนะคะ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59" y="0"/>
            <a:ext cx="7705642" cy="6858000"/>
          </a:xfrm>
          <a:prstGeom prst="rect">
            <a:avLst/>
          </a:prstGeom>
        </p:spPr>
      </p:pic>
      <p:pic>
        <p:nvPicPr>
          <p:cNvPr id="8" name="Picture 2" descr="รูปแนะนำการ์ตูนผู้หญิงคนกลาง PNG , คลิปอาร์ต, โอล, ชมภาพ PNG และ เวกเตอร์  สำหรับการดาวน์โหลดฟรี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5" b="96875" l="10000" r="91719">
                        <a14:foregroundMark x1="73750" y1="40625" x2="77969" y2="38438"/>
                        <a14:foregroundMark x1="77969" y1="39688" x2="83906" y2="39688"/>
                        <a14:foregroundMark x1="58594" y1="69688" x2="53594" y2="95000"/>
                        <a14:foregroundMark x1="38438" y1="57969" x2="38125" y2="6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662" y="0"/>
            <a:ext cx="35860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72024CC-CE28-4045-82B9-0578D1A7B9CA}"/>
              </a:ext>
            </a:extLst>
          </p:cNvPr>
          <p:cNvGrpSpPr/>
          <p:nvPr/>
        </p:nvGrpSpPr>
        <p:grpSpPr>
          <a:xfrm>
            <a:off x="900331" y="1635265"/>
            <a:ext cx="776377" cy="639255"/>
            <a:chOff x="1419337" y="1540384"/>
            <a:chExt cx="815872" cy="639255"/>
          </a:xfrm>
          <a:solidFill>
            <a:srgbClr val="FDECE8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42A915-A369-44B6-B22E-55CAC49DB06A}"/>
                </a:ext>
              </a:extLst>
            </p:cNvPr>
            <p:cNvSpPr/>
            <p:nvPr/>
          </p:nvSpPr>
          <p:spPr>
            <a:xfrm>
              <a:off x="1993163" y="1540384"/>
              <a:ext cx="242046" cy="591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E33C993-7D1E-4572-A465-09C81A7DBBD0}"/>
                </a:ext>
              </a:extLst>
            </p:cNvPr>
            <p:cNvSpPr/>
            <p:nvPr/>
          </p:nvSpPr>
          <p:spPr>
            <a:xfrm>
              <a:off x="1419337" y="1667635"/>
              <a:ext cx="280882" cy="5120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1202480" y="2274519"/>
            <a:ext cx="311883" cy="265044"/>
          </a:xfrm>
          <a:prstGeom prst="ellipse">
            <a:avLst/>
          </a:prstGeom>
          <a:solidFill>
            <a:srgbClr val="FCE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2" descr="D:\KARTON POWERPOINT\KARTON\MULUT GIF\New folder\GENDER (1)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21" y="2274519"/>
            <a:ext cx="466292" cy="312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1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เมื่อลูกไม่สวัสดี – #พ่อลูกเจนอัลฟ่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85"/>
            <a:ext cx="6503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47749" y="2350901"/>
            <a:ext cx="1457327" cy="942076"/>
            <a:chOff x="4219988" y="2600069"/>
            <a:chExt cx="861054" cy="942076"/>
          </a:xfrm>
          <a:solidFill>
            <a:srgbClr val="FBCBBF"/>
          </a:solidFill>
        </p:grpSpPr>
        <p:sp>
          <p:nvSpPr>
            <p:cNvPr id="9" name="Oval 8"/>
            <p:cNvSpPr/>
            <p:nvPr/>
          </p:nvSpPr>
          <p:spPr>
            <a:xfrm>
              <a:off x="4219988" y="2600069"/>
              <a:ext cx="428153" cy="942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Oval 12"/>
            <p:cNvSpPr/>
            <p:nvPr/>
          </p:nvSpPr>
          <p:spPr>
            <a:xfrm>
              <a:off x="4704538" y="2615350"/>
              <a:ext cx="376504" cy="877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63996" y="2366182"/>
            <a:ext cx="1427159" cy="942076"/>
            <a:chOff x="6824619" y="2682061"/>
            <a:chExt cx="712604" cy="642030"/>
          </a:xfrm>
        </p:grpSpPr>
        <p:sp>
          <p:nvSpPr>
            <p:cNvPr id="14" name="Oval 13"/>
            <p:cNvSpPr/>
            <p:nvPr/>
          </p:nvSpPr>
          <p:spPr>
            <a:xfrm>
              <a:off x="6824619" y="2741850"/>
              <a:ext cx="294079" cy="548744"/>
            </a:xfrm>
            <a:prstGeom prst="ellipse">
              <a:avLst/>
            </a:prstGeom>
            <a:solidFill>
              <a:srgbClr val="FCC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Oval 15"/>
            <p:cNvSpPr/>
            <p:nvPr/>
          </p:nvSpPr>
          <p:spPr>
            <a:xfrm>
              <a:off x="7190459" y="2682061"/>
              <a:ext cx="346764" cy="642030"/>
            </a:xfrm>
            <a:prstGeom prst="ellipse">
              <a:avLst/>
            </a:prstGeom>
            <a:solidFill>
              <a:srgbClr val="FCC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2FF9EA9-5A61-A7CB-0E70-FFB6DFD7F62B}"/>
              </a:ext>
            </a:extLst>
          </p:cNvPr>
          <p:cNvSpPr/>
          <p:nvPr/>
        </p:nvSpPr>
        <p:spPr>
          <a:xfrm>
            <a:off x="6375192" y="3118115"/>
            <a:ext cx="53495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9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</a:t>
            </a:r>
            <a:r>
              <a:rPr lang="th-TH" sz="9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</a:t>
            </a:r>
            <a:endParaRPr lang="en-US" sz="9600" b="1" cap="none" spc="0" dirty="0">
              <a:ln/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A0AFF4-089A-880B-3F61-A992C1654A56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เสียง​ 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209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7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7860578" y="5820800"/>
            <a:ext cx="3759334" cy="51924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ค่า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ของที่ระลึก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891771" y="4992283"/>
            <a:ext cx="3728139" cy="51924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ค่าจ้างเหมาบริการ</a:t>
            </a:r>
          </a:p>
        </p:txBody>
      </p:sp>
      <p:pic>
        <p:nvPicPr>
          <p:cNvPr id="2050" name="Picture 2" descr="รูปแนะนำการ์ตูนผู้หญิงคนกลาง PNG , คลิปอาร์ต, โอล, ชมภาพ PNG และ เวกเตอร์  สำหรับการดาวน์โหลดฟร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6875" l="10000" r="91719">
                        <a14:foregroundMark x1="73750" y1="40625" x2="77969" y2="38438"/>
                        <a14:foregroundMark x1="77969" y1="39688" x2="83906" y2="39688"/>
                        <a14:foregroundMark x1="58594" y1="69688" x2="53594" y2="95000"/>
                        <a14:foregroundMark x1="38438" y1="57969" x2="38125" y2="6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" y="0"/>
            <a:ext cx="3851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1732597" y="2284698"/>
            <a:ext cx="311883" cy="265044"/>
          </a:xfrm>
          <a:prstGeom prst="ellipse">
            <a:avLst/>
          </a:prstGeom>
          <a:solidFill>
            <a:srgbClr val="FCE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3" name="Picture 2" descr="D:\KARTON POWERPOINT\KARTON\MULUT GIF\New folder\GENDER (1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4" y="2259305"/>
            <a:ext cx="466292" cy="3126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2024CC-CE28-4045-82B9-0578D1A7B9CA}"/>
              </a:ext>
            </a:extLst>
          </p:cNvPr>
          <p:cNvGrpSpPr/>
          <p:nvPr/>
        </p:nvGrpSpPr>
        <p:grpSpPr>
          <a:xfrm>
            <a:off x="1419337" y="1577788"/>
            <a:ext cx="794945" cy="681517"/>
            <a:chOff x="1419337" y="1577788"/>
            <a:chExt cx="794945" cy="681517"/>
          </a:xfrm>
          <a:solidFill>
            <a:srgbClr val="FDECE8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642A915-A369-44B6-B22E-55CAC49DB06A}"/>
                </a:ext>
              </a:extLst>
            </p:cNvPr>
            <p:cNvSpPr/>
            <p:nvPr/>
          </p:nvSpPr>
          <p:spPr>
            <a:xfrm>
              <a:off x="1972236" y="1577788"/>
              <a:ext cx="242046" cy="591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33C993-7D1E-4572-A465-09C81A7DBBD0}"/>
                </a:ext>
              </a:extLst>
            </p:cNvPr>
            <p:cNvSpPr/>
            <p:nvPr/>
          </p:nvSpPr>
          <p:spPr>
            <a:xfrm>
              <a:off x="1419337" y="1667634"/>
              <a:ext cx="242046" cy="591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เสียง​ 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84392" y="133350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18782" y="313509"/>
            <a:ext cx="6343453" cy="1094104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431800" dist="2159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9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ประเภทเอกสาร</a:t>
            </a:r>
            <a:endParaRPr lang="en-US" sz="90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419041" y="2523779"/>
            <a:ext cx="3928858" cy="519248"/>
            <a:chOff x="3643532" y="5715677"/>
            <a:chExt cx="3221502" cy="519248"/>
          </a:xfrm>
        </p:grpSpPr>
        <p:sp>
          <p:nvSpPr>
            <p:cNvPr id="36" name="Rounded Rectangle 35"/>
            <p:cNvSpPr/>
            <p:nvPr/>
          </p:nvSpPr>
          <p:spPr>
            <a:xfrm>
              <a:off x="3643532" y="5715677"/>
              <a:ext cx="3221502" cy="519248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ค่าสาธารณูปโภค  ได้แก่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643533" y="5715677"/>
              <a:ext cx="426095" cy="51924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27114" y="4149599"/>
            <a:ext cx="3920784" cy="519249"/>
            <a:chOff x="3643533" y="5742753"/>
            <a:chExt cx="3274600" cy="519249"/>
          </a:xfrm>
          <a:solidFill>
            <a:srgbClr val="00B050"/>
          </a:solidFill>
        </p:grpSpPr>
        <p:sp>
          <p:nvSpPr>
            <p:cNvPr id="44" name="Rounded Rectangle 43"/>
            <p:cNvSpPr/>
            <p:nvPr/>
          </p:nvSpPr>
          <p:spPr>
            <a:xfrm>
              <a:off x="3696631" y="5742754"/>
              <a:ext cx="3221502" cy="51924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ค่าอาหารและเครื่องดื่ม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3643533" y="5742753"/>
              <a:ext cx="408238" cy="492172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27113" y="5048306"/>
            <a:ext cx="3920785" cy="519248"/>
            <a:chOff x="3643532" y="5715677"/>
            <a:chExt cx="3221502" cy="519248"/>
          </a:xfrm>
          <a:solidFill>
            <a:srgbClr val="00B050"/>
          </a:solidFill>
        </p:grpSpPr>
        <p:sp>
          <p:nvSpPr>
            <p:cNvPr id="51" name="Rounded Rectangle 50"/>
            <p:cNvSpPr/>
            <p:nvPr/>
          </p:nvSpPr>
          <p:spPr>
            <a:xfrm>
              <a:off x="3643532" y="5715677"/>
              <a:ext cx="3221502" cy="51924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ค่าตอบแทน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3643533" y="5715677"/>
              <a:ext cx="408238" cy="519248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3631233" y="3219133"/>
            <a:ext cx="1812964" cy="57357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ค่าส่งไปรษณีย์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544013" y="3219133"/>
            <a:ext cx="1803886" cy="57357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ค่าน้ำ ค่าไฟ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850097" y="2536594"/>
            <a:ext cx="3839097" cy="3808087"/>
            <a:chOff x="3533149" y="5700319"/>
            <a:chExt cx="3551755" cy="3808087"/>
          </a:xfrm>
          <a:solidFill>
            <a:srgbClr val="FF0000"/>
          </a:solidFill>
        </p:grpSpPr>
        <p:sp>
          <p:nvSpPr>
            <p:cNvPr id="40" name="Oval 39"/>
            <p:cNvSpPr/>
            <p:nvPr/>
          </p:nvSpPr>
          <p:spPr>
            <a:xfrm>
              <a:off x="3533149" y="8157502"/>
              <a:ext cx="476493" cy="519248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558379" y="5704952"/>
              <a:ext cx="3526525" cy="51924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ค่าวัสดุต่าง ๆ  ได้แก่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3538760" y="5700319"/>
              <a:ext cx="476493" cy="519248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3546352" y="8989158"/>
              <a:ext cx="476493" cy="519248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7906043" y="3333273"/>
            <a:ext cx="1909682" cy="57357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วัสดุวิทยาศาสตร์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9886065" y="3324646"/>
            <a:ext cx="1733849" cy="57357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วัสดุสำนักงาน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906043" y="4076712"/>
            <a:ext cx="1909682" cy="592136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วัสดุการศึกษา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9886065" y="4081103"/>
            <a:ext cx="1733848" cy="57357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วัสดุเชื้อเพลิง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235452" y="1803880"/>
            <a:ext cx="1960877" cy="57357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2921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ด้านการเงิน</a:t>
            </a:r>
            <a:endParaRPr lang="en-US" sz="36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714057" y="1803880"/>
            <a:ext cx="1960877" cy="57357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2921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ด้านพัสดุ</a:t>
            </a:r>
            <a:endParaRPr lang="en-US" sz="36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87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00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36125" y="1593669"/>
            <a:ext cx="7455875" cy="5264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reflection blurRad="241300" stA="45000" endPos="72000" dist="228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เสียง​ 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34750" y="247650"/>
            <a:ext cx="609600" cy="609600"/>
          </a:xfrm>
          <a:prstGeom prst="rect">
            <a:avLst/>
          </a:prstGeom>
        </p:spPr>
      </p:pic>
      <p:sp>
        <p:nvSpPr>
          <p:cNvPr id="2" name="Arc 1"/>
          <p:cNvSpPr/>
          <p:nvPr/>
        </p:nvSpPr>
        <p:spPr>
          <a:xfrm>
            <a:off x="1631852" y="1106904"/>
            <a:ext cx="8159262" cy="1406769"/>
          </a:xfrm>
          <a:prstGeom prst="arc">
            <a:avLst>
              <a:gd name="adj1" fmla="val 54390"/>
              <a:gd name="adj2" fmla="val 652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Oval 4"/>
          <p:cNvSpPr/>
          <p:nvPr/>
        </p:nvSpPr>
        <p:spPr>
          <a:xfrm>
            <a:off x="1873897" y="26894"/>
            <a:ext cx="3854549" cy="289794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outerShdw blurRad="749300" dist="7493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ขอนำเสนอตัวอย่าง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5643" y="2021967"/>
            <a:ext cx="7017034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5400" b="1" dirty="0">
                <a:ln w="6600">
                  <a:solidFill>
                    <a:schemeClr val="accent2"/>
                  </a:solidFill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การเบิกค่าใช้จ่าย เอกสารด้านการเงิน (ที่เกิดขึ้นภายใน 1 ปีงบประมาณ) สามารถเก็บรวบรวมไว้ให้ได้หลายๆฉบับ</a:t>
            </a:r>
          </a:p>
          <a:p>
            <a:r>
              <a:rPr lang="th-TH" sz="5400" b="1" dirty="0">
                <a:ln w="6600">
                  <a:solidFill>
                    <a:schemeClr val="accent2"/>
                  </a:solidFill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แล้วนำมาเบิกจ่ายต่อครั้ง</a:t>
            </a:r>
            <a:endParaRPr lang="th-TH" sz="5400" dirty="0"/>
          </a:p>
        </p:txBody>
      </p:sp>
      <p:pic>
        <p:nvPicPr>
          <p:cNvPr id="9" name="Picture 2" descr="รูปแนะนำการ์ตูนผู้หญิงคนกลาง PNG , คลิปอาร์ต, โอล, ชมภาพ PNG และ เวกเตอร์  สำหรับการดาวน์โหลดฟรี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96875" l="10000" r="91719">
                        <a14:foregroundMark x1="73750" y1="40625" x2="77969" y2="38438"/>
                        <a14:foregroundMark x1="77969" y1="39688" x2="83906" y2="39688"/>
                        <a14:foregroundMark x1="58594" y1="69688" x2="53594" y2="95000"/>
                        <a14:foregroundMark x1="38438" y1="57969" x2="38125" y2="6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" y="0"/>
            <a:ext cx="3851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1717956" y="2259305"/>
            <a:ext cx="311883" cy="265044"/>
          </a:xfrm>
          <a:prstGeom prst="ellipse">
            <a:avLst/>
          </a:prstGeom>
          <a:solidFill>
            <a:srgbClr val="FCE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2024CC-CE28-4045-82B9-0578D1A7B9CA}"/>
              </a:ext>
            </a:extLst>
          </p:cNvPr>
          <p:cNvGrpSpPr/>
          <p:nvPr/>
        </p:nvGrpSpPr>
        <p:grpSpPr>
          <a:xfrm>
            <a:off x="1419337" y="1577788"/>
            <a:ext cx="794945" cy="681517"/>
            <a:chOff x="1419337" y="1577788"/>
            <a:chExt cx="794945" cy="681517"/>
          </a:xfrm>
          <a:solidFill>
            <a:srgbClr val="FDECE8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42A915-A369-44B6-B22E-55CAC49DB06A}"/>
                </a:ext>
              </a:extLst>
            </p:cNvPr>
            <p:cNvSpPr/>
            <p:nvPr/>
          </p:nvSpPr>
          <p:spPr>
            <a:xfrm>
              <a:off x="1972236" y="1577788"/>
              <a:ext cx="242046" cy="591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E33C993-7D1E-4572-A465-09C81A7DBBD0}"/>
                </a:ext>
              </a:extLst>
            </p:cNvPr>
            <p:cNvSpPr/>
            <p:nvPr/>
          </p:nvSpPr>
          <p:spPr>
            <a:xfrm>
              <a:off x="1419337" y="1667634"/>
              <a:ext cx="242046" cy="591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2" descr="D:\KARTON POWERPOINT\KARTON\MULUT GIF\New folder\GENDER (1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81" y="2258069"/>
            <a:ext cx="466292" cy="312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8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1732597" y="2284698"/>
            <a:ext cx="311883" cy="265044"/>
          </a:xfrm>
          <a:prstGeom prst="ellipse">
            <a:avLst/>
          </a:prstGeom>
          <a:solidFill>
            <a:srgbClr val="FCE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2024CC-CE28-4045-82B9-0578D1A7B9CA}"/>
              </a:ext>
            </a:extLst>
          </p:cNvPr>
          <p:cNvGrpSpPr/>
          <p:nvPr/>
        </p:nvGrpSpPr>
        <p:grpSpPr>
          <a:xfrm>
            <a:off x="1419337" y="1577788"/>
            <a:ext cx="794945" cy="681517"/>
            <a:chOff x="1419337" y="1577788"/>
            <a:chExt cx="794945" cy="681517"/>
          </a:xfrm>
          <a:solidFill>
            <a:srgbClr val="FDECE8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642A915-A369-44B6-B22E-55CAC49DB06A}"/>
                </a:ext>
              </a:extLst>
            </p:cNvPr>
            <p:cNvSpPr/>
            <p:nvPr/>
          </p:nvSpPr>
          <p:spPr>
            <a:xfrm>
              <a:off x="1972236" y="1577788"/>
              <a:ext cx="242046" cy="591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33C993-7D1E-4572-A465-09C81A7DBBD0}"/>
                </a:ext>
              </a:extLst>
            </p:cNvPr>
            <p:cNvSpPr/>
            <p:nvPr/>
          </p:nvSpPr>
          <p:spPr>
            <a:xfrm>
              <a:off x="1419337" y="1667634"/>
              <a:ext cx="242046" cy="591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06" y="0"/>
            <a:ext cx="815557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Line Callout 1 29"/>
          <p:cNvSpPr/>
          <p:nvPr/>
        </p:nvSpPr>
        <p:spPr>
          <a:xfrm>
            <a:off x="6386281" y="4442118"/>
            <a:ext cx="1060494" cy="300762"/>
          </a:xfrm>
          <a:prstGeom prst="borderCallout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เจ้าหน้าที่ผู้จัดทำ</a:t>
            </a:r>
          </a:p>
        </p:txBody>
      </p:sp>
      <p:sp>
        <p:nvSpPr>
          <p:cNvPr id="35" name="Line Callout 1 34"/>
          <p:cNvSpPr/>
          <p:nvPr/>
        </p:nvSpPr>
        <p:spPr>
          <a:xfrm>
            <a:off x="7492446" y="1039671"/>
            <a:ext cx="1184480" cy="538117"/>
          </a:xfrm>
          <a:prstGeom prst="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ชุดรหัสงบประมาณในการเบิกจ่าย</a:t>
            </a:r>
          </a:p>
        </p:txBody>
      </p:sp>
      <p:sp>
        <p:nvSpPr>
          <p:cNvPr id="36" name="Line Callout 1 35"/>
          <p:cNvSpPr/>
          <p:nvPr/>
        </p:nvSpPr>
        <p:spPr>
          <a:xfrm>
            <a:off x="8397528" y="132732"/>
            <a:ext cx="1184480" cy="538117"/>
          </a:xfrm>
          <a:prstGeom prst="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ปัจจุบัน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-16883" y="3378636"/>
            <a:ext cx="4053307" cy="33778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จุดสังเกตที่สำคัญ ได้แก่   </a:t>
            </a:r>
          </a:p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การลงวันที่ในเอกสาร     </a:t>
            </a:r>
          </a:p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ตรงผู้จัดทำ และ หัวหน้าภาควิชาฯ/หัวหน้าหน่วยงาน ให้ลงวันที่ </a:t>
            </a:r>
          </a:p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วันเดียวกันกับวันที่ส่งเอกสาร  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ตัวอย่างเอกสารส่งออกลงวันที่ 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18 เมษายน 2565</a:t>
            </a:r>
          </a:p>
        </p:txBody>
      </p:sp>
      <p:sp>
        <p:nvSpPr>
          <p:cNvPr id="19" name="Oval 18"/>
          <p:cNvSpPr/>
          <p:nvPr/>
        </p:nvSpPr>
        <p:spPr>
          <a:xfrm>
            <a:off x="1" y="31884"/>
            <a:ext cx="4034617" cy="320035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outerShdw blurRad="825500" dist="6096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ตัวอย่างแบบฟอร์ม</a:t>
            </a:r>
          </a:p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การเบิกจ่าย</a:t>
            </a:r>
          </a:p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ด้านการเงิน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8721039" y="4355426"/>
            <a:ext cx="1137987" cy="387454"/>
          </a:xfrm>
          <a:prstGeom prst="borderCallout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หัวหน้าภาควิชา/หัวหน้าหน่วยงาน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10873759" y="3232243"/>
            <a:ext cx="1284514" cy="538117"/>
          </a:xfrm>
          <a:prstGeom prst="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กรอกรายละเอียดตามใบเสร็จที่ส่งเบิก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10555390" y="1577788"/>
            <a:ext cx="1428162" cy="538117"/>
          </a:xfrm>
          <a:prstGeom prst="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 ระเบียบ ประกาศ ข้อบังคับ ที่เกี่ยวข้อง</a:t>
            </a:r>
          </a:p>
        </p:txBody>
      </p:sp>
      <p:sp>
        <p:nvSpPr>
          <p:cNvPr id="26" name="Line Callout 1 25"/>
          <p:cNvSpPr/>
          <p:nvPr/>
        </p:nvSpPr>
        <p:spPr>
          <a:xfrm>
            <a:off x="10812712" y="146973"/>
            <a:ext cx="1377483" cy="523876"/>
          </a:xfrm>
          <a:prstGeom prst="borderCallout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7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วันที่ส่งเอกสาร</a:t>
            </a:r>
          </a:p>
        </p:txBody>
      </p:sp>
      <p:sp>
        <p:nvSpPr>
          <p:cNvPr id="7" name="Pentagon 6"/>
          <p:cNvSpPr/>
          <p:nvPr/>
        </p:nvSpPr>
        <p:spPr>
          <a:xfrm>
            <a:off x="4053307" y="4742880"/>
            <a:ext cx="1475296" cy="380774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5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วันที่ส่งออกเอกสาร</a:t>
            </a:r>
          </a:p>
        </p:txBody>
      </p:sp>
      <p:pic>
        <p:nvPicPr>
          <p:cNvPr id="13" name="เสียง​ 011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1453" y="734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9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0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เสียง​ 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7543" y="238125"/>
            <a:ext cx="609600" cy="609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46800" y="3008303"/>
            <a:ext cx="8920343" cy="3671844"/>
            <a:chOff x="2992289" y="2218196"/>
            <a:chExt cx="8920343" cy="2168895"/>
          </a:xfrm>
        </p:grpSpPr>
        <p:sp>
          <p:nvSpPr>
            <p:cNvPr id="17" name="Title 3">
              <a:extLst>
                <a:ext uri="{FF2B5EF4-FFF2-40B4-BE49-F238E27FC236}">
                  <a16:creationId xmlns:a16="http://schemas.microsoft.com/office/drawing/2014/main" id="{9FD3AAFB-F94E-EAE0-890D-1A2388222E85}"/>
                </a:ext>
              </a:extLst>
            </p:cNvPr>
            <p:cNvSpPr txBox="1">
              <a:spLocks/>
            </p:cNvSpPr>
            <p:nvPr/>
          </p:nvSpPr>
          <p:spPr>
            <a:xfrm>
              <a:off x="4546769" y="2218196"/>
              <a:ext cx="7351452" cy="36015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FFFF00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schemeClr val="bg1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th-TH" sz="3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ต้องจ่ายด้วยเงินสดหรือวิธีการโอนเงิน ห้ามจ่ายด้วยบัตรเครดิตส่วนตัว</a:t>
              </a:r>
            </a:p>
          </p:txBody>
        </p:sp>
        <p:sp>
          <p:nvSpPr>
            <p:cNvPr id="19" name="Title 3">
              <a:extLst>
                <a:ext uri="{FF2B5EF4-FFF2-40B4-BE49-F238E27FC236}">
                  <a16:creationId xmlns:a16="http://schemas.microsoft.com/office/drawing/2014/main" id="{9FD3AAFB-F94E-EAE0-890D-1A2388222E85}"/>
                </a:ext>
              </a:extLst>
            </p:cNvPr>
            <p:cNvSpPr txBox="1">
              <a:spLocks/>
            </p:cNvSpPr>
            <p:nvPr/>
          </p:nvSpPr>
          <p:spPr>
            <a:xfrm>
              <a:off x="3867501" y="2732821"/>
              <a:ext cx="8030720" cy="88419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accent1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th-TH" sz="3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ใบเสร็จรับเงินที่ถูกต้องสมบูรณ์ครบถ้วน ประกอบด้วย</a:t>
              </a:r>
            </a:p>
            <a:p>
              <a:pPr algn="l"/>
              <a:r>
                <a:rPr lang="th-TH" sz="3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th-TH" sz="3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ชื่อที่อยู่ผู้ขาย </a:t>
              </a:r>
              <a:r>
                <a:rPr lang="th-TH" sz="3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2.ชื่อ</a:t>
              </a:r>
              <a:r>
                <a:rPr lang="th-TH" sz="3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ที่อยู่ผู้ซื้อ </a:t>
              </a:r>
              <a:r>
                <a:rPr lang="th-TH" sz="3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3.วันที่ 4.รายการ</a:t>
              </a:r>
              <a:r>
                <a:rPr lang="th-TH" sz="3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สินค้าจำนวนราคาต่อหน่วย </a:t>
              </a:r>
              <a:r>
                <a:rPr lang="th-TH" sz="3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5.จำนวน</a:t>
              </a:r>
              <a:r>
                <a:rPr lang="th-TH" sz="3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เงินตัวเลขตัวอักษร </a:t>
              </a:r>
              <a:r>
                <a:rPr lang="th-TH" sz="3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6.ผู้รับ</a:t>
              </a:r>
              <a:r>
                <a:rPr lang="th-TH" sz="3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</a:t>
              </a:r>
              <a:endParaRPr lang="en-US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Title 3">
              <a:extLst>
                <a:ext uri="{FF2B5EF4-FFF2-40B4-BE49-F238E27FC236}">
                  <a16:creationId xmlns:a16="http://schemas.microsoft.com/office/drawing/2014/main" id="{9FD3AAFB-F94E-EAE0-890D-1A2388222E85}"/>
                </a:ext>
              </a:extLst>
            </p:cNvPr>
            <p:cNvSpPr txBox="1">
              <a:spLocks/>
            </p:cNvSpPr>
            <p:nvPr/>
          </p:nvSpPr>
          <p:spPr>
            <a:xfrm>
              <a:off x="2992289" y="3757939"/>
              <a:ext cx="8920343" cy="6291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th-TH" sz="3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ใบเสร็จรับเงินที่ไม่สมบูรณ์ครบถ้วน จะต้องจัดทำใบรับรองแทนใบเสร็จรับเงินเพิ่มเติม เพื่อจะทำให้ใบเสร็จนั้นสมบูรณ์และสามารถเบิกจ่ายได้</a:t>
              </a:r>
              <a:endParaRPr lang="en-US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4" name="Picture 2" descr="รูปแนะนำการ์ตูนผู้หญิงคนกลาง PNG , คลิปอาร์ต, โอล, ชมภาพ PNG และ เวกเตอร์  สำหรับการดาวน์โหลดฟรี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96875" l="10000" r="91719">
                        <a14:foregroundMark x1="73750" y1="40625" x2="77969" y2="38438"/>
                        <a14:foregroundMark x1="77969" y1="39688" x2="83906" y2="39688"/>
                        <a14:foregroundMark x1="58594" y1="69688" x2="53594" y2="95000"/>
                        <a14:foregroundMark x1="38438" y1="57969" x2="38125" y2="6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775" y="-21987"/>
            <a:ext cx="36699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72024CC-CE28-4045-82B9-0578D1A7B9CA}"/>
              </a:ext>
            </a:extLst>
          </p:cNvPr>
          <p:cNvGrpSpPr/>
          <p:nvPr/>
        </p:nvGrpSpPr>
        <p:grpSpPr>
          <a:xfrm>
            <a:off x="644861" y="1537610"/>
            <a:ext cx="741651" cy="736923"/>
            <a:chOff x="1416063" y="1617511"/>
            <a:chExt cx="741651" cy="736923"/>
          </a:xfrm>
          <a:solidFill>
            <a:srgbClr val="FDECE8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642A915-A369-44B6-B22E-55CAC49DB06A}"/>
                </a:ext>
              </a:extLst>
            </p:cNvPr>
            <p:cNvSpPr/>
            <p:nvPr/>
          </p:nvSpPr>
          <p:spPr>
            <a:xfrm>
              <a:off x="1915668" y="1617511"/>
              <a:ext cx="242046" cy="591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E33C993-7D1E-4572-A465-09C81A7DBBD0}"/>
                </a:ext>
              </a:extLst>
            </p:cNvPr>
            <p:cNvSpPr/>
            <p:nvPr/>
          </p:nvSpPr>
          <p:spPr>
            <a:xfrm>
              <a:off x="1416063" y="1762763"/>
              <a:ext cx="242046" cy="591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958542" y="2274533"/>
            <a:ext cx="252615" cy="224082"/>
          </a:xfrm>
          <a:prstGeom prst="ellipse">
            <a:avLst/>
          </a:prstGeom>
          <a:solidFill>
            <a:srgbClr val="FFE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8" name="Picture 2" descr="D:\KARTON POWERPOINT\KARTON\MULUT GIF\New folder\GENDER (1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3" y="2224043"/>
            <a:ext cx="466292" cy="31262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Oval 33"/>
          <p:cNvSpPr/>
          <p:nvPr/>
        </p:nvSpPr>
        <p:spPr>
          <a:xfrm>
            <a:off x="1611319" y="87555"/>
            <a:ext cx="4395586" cy="24491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outerShdw blurRad="825500" dist="6096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เอกสารด้านการเงิน</a:t>
            </a:r>
          </a:p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ที่จ่ายด้วยเงินสด </a:t>
            </a:r>
          </a:p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มีรายละเอียดดังนี้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107169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รูปแนะนำการ์ตูนผู้หญิงคนกลาง PNG , คลิปอาร์ต, โอล, ชมภาพ PNG และ เวกเตอร์  สำหรับการดาวน์โหลดฟร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6875" l="10000" r="91719">
                        <a14:foregroundMark x1="73750" y1="40625" x2="77969" y2="38438"/>
                        <a14:foregroundMark x1="77969" y1="39688" x2="83906" y2="39688"/>
                        <a14:foregroundMark x1="58594" y1="69688" x2="53594" y2="95000"/>
                        <a14:foregroundMark x1="38438" y1="57969" x2="38125" y2="6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95"/>
            <a:ext cx="3851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1732597" y="2284698"/>
            <a:ext cx="311883" cy="265044"/>
          </a:xfrm>
          <a:prstGeom prst="ellipse">
            <a:avLst/>
          </a:prstGeom>
          <a:solidFill>
            <a:srgbClr val="FCE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3" name="Picture 2" descr="D:\KARTON POWERPOINT\KARTON\MULUT GIF\New folder\GENDER (1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70" y="2237115"/>
            <a:ext cx="466292" cy="3126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2024CC-CE28-4045-82B9-0578D1A7B9CA}"/>
              </a:ext>
            </a:extLst>
          </p:cNvPr>
          <p:cNvGrpSpPr/>
          <p:nvPr/>
        </p:nvGrpSpPr>
        <p:grpSpPr>
          <a:xfrm>
            <a:off x="1419337" y="1577788"/>
            <a:ext cx="794945" cy="681517"/>
            <a:chOff x="1419337" y="1577788"/>
            <a:chExt cx="794945" cy="681517"/>
          </a:xfrm>
          <a:solidFill>
            <a:srgbClr val="FDECE8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642A915-A369-44B6-B22E-55CAC49DB06A}"/>
                </a:ext>
              </a:extLst>
            </p:cNvPr>
            <p:cNvSpPr/>
            <p:nvPr/>
          </p:nvSpPr>
          <p:spPr>
            <a:xfrm>
              <a:off x="1972236" y="1577788"/>
              <a:ext cx="242046" cy="591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33C993-7D1E-4572-A465-09C81A7DBBD0}"/>
                </a:ext>
              </a:extLst>
            </p:cNvPr>
            <p:cNvSpPr/>
            <p:nvPr/>
          </p:nvSpPr>
          <p:spPr>
            <a:xfrm>
              <a:off x="1419337" y="1667634"/>
              <a:ext cx="242046" cy="591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00E4868-D967-3BE9-DB5E-706944069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33" y="0"/>
            <a:ext cx="7211567" cy="6858000"/>
          </a:xfrm>
          <a:prstGeom prst="rect">
            <a:avLst/>
          </a:prstGeom>
        </p:spPr>
      </p:pic>
      <p:pic>
        <p:nvPicPr>
          <p:cNvPr id="4" name="เสียง​ 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01425" y="132732"/>
            <a:ext cx="609600" cy="6096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489019" y="132732"/>
            <a:ext cx="2954698" cy="263659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outerShdw blurRad="749300" dist="7493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ตัวอย่างใบเสร็จ</a:t>
            </a:r>
          </a:p>
          <a:p>
            <a:pPr algn="ctr"/>
            <a:r>
              <a:rPr lang="th-TH" sz="32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ด้านการเงิน</a:t>
            </a:r>
          </a:p>
          <a:p>
            <a:pPr algn="ctr"/>
            <a:r>
              <a:rPr lang="th-TH" sz="32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ที่ไม่สมบูรณ์ </a:t>
            </a:r>
          </a:p>
          <a:p>
            <a:pPr algn="ctr"/>
            <a:r>
              <a:rPr lang="th-TH" sz="32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นะคะ</a:t>
            </a:r>
          </a:p>
        </p:txBody>
      </p:sp>
    </p:spTree>
    <p:extLst>
      <p:ext uri="{BB962C8B-B14F-4D97-AF65-F5344CB8AC3E}">
        <p14:creationId xmlns:p14="http://schemas.microsoft.com/office/powerpoint/2010/main" val="10006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428269" y="99570"/>
            <a:ext cx="3325661" cy="270199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outerShdw blurRad="749300" dist="7493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  <a:p>
            <a:pPr algn="ctr"/>
            <a:r>
              <a:rPr lang="th-TH" sz="32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ใบรับรองแทนใบเสร็จรับเงินนะคะ</a:t>
            </a:r>
          </a:p>
        </p:txBody>
      </p:sp>
      <p:pic>
        <p:nvPicPr>
          <p:cNvPr id="2050" name="Picture 2" descr="รูปแนะนำการ์ตูนผู้หญิงคนกลาง PNG , คลิปอาร์ต, โอล, ชมภาพ PNG และ เวกเตอร์  สำหรับการดาวน์โหลดฟร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6875" l="10000" r="91719">
                        <a14:foregroundMark x1="73750" y1="40625" x2="77969" y2="38438"/>
                        <a14:foregroundMark x1="77969" y1="39688" x2="83906" y2="39688"/>
                        <a14:foregroundMark x1="58594" y1="69688" x2="53594" y2="95000"/>
                        <a14:foregroundMark x1="38438" y1="57969" x2="38125" y2="6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129" y="-216542"/>
            <a:ext cx="3851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862341" y="2039246"/>
            <a:ext cx="311883" cy="265044"/>
          </a:xfrm>
          <a:prstGeom prst="ellipse">
            <a:avLst/>
          </a:prstGeom>
          <a:solidFill>
            <a:srgbClr val="FCE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3" name="Picture 2" descr="D:\KARTON POWERPOINT\KARTON\MULUT GIF\New folder\GENDER (1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36" y="2016332"/>
            <a:ext cx="466292" cy="3126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2024CC-CE28-4045-82B9-0578D1A7B9CA}"/>
              </a:ext>
            </a:extLst>
          </p:cNvPr>
          <p:cNvGrpSpPr/>
          <p:nvPr/>
        </p:nvGrpSpPr>
        <p:grpSpPr>
          <a:xfrm>
            <a:off x="561208" y="1437111"/>
            <a:ext cx="794945" cy="681517"/>
            <a:chOff x="1419337" y="1577788"/>
            <a:chExt cx="794945" cy="681517"/>
          </a:xfrm>
          <a:solidFill>
            <a:srgbClr val="FDECE8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642A915-A369-44B6-B22E-55CAC49DB06A}"/>
                </a:ext>
              </a:extLst>
            </p:cNvPr>
            <p:cNvSpPr/>
            <p:nvPr/>
          </p:nvSpPr>
          <p:spPr>
            <a:xfrm>
              <a:off x="1972236" y="1577788"/>
              <a:ext cx="242046" cy="591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33C993-7D1E-4572-A465-09C81A7DBBD0}"/>
                </a:ext>
              </a:extLst>
            </p:cNvPr>
            <p:cNvSpPr/>
            <p:nvPr/>
          </p:nvSpPr>
          <p:spPr>
            <a:xfrm>
              <a:off x="1419337" y="1667634"/>
              <a:ext cx="242046" cy="591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เสียง​ 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24769" y="9957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584" y="0"/>
            <a:ext cx="7359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09721" y="16846"/>
            <a:ext cx="2673385" cy="191056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outerShdw blurRad="825500" dist="6096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เอกสารด้านพัสดุ</a:t>
            </a:r>
          </a:p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ที่จ่ายด้วยเงินสด </a:t>
            </a:r>
          </a:p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มีรายละเอียดดังนี้</a:t>
            </a:r>
          </a:p>
        </p:txBody>
      </p:sp>
      <p:pic>
        <p:nvPicPr>
          <p:cNvPr id="8" name="Picture 2" descr="รูปแนะนำการ์ตูนผู้หญิงคนกลาง PNG , คลิปอาร์ต, โอล, ชมภาพ PNG และ เวกเตอร์  สำหรับการดาวน์โหลดฟร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6875" l="10000" r="91719">
                        <a14:foregroundMark x1="73750" y1="40625" x2="77969" y2="38438"/>
                        <a14:foregroundMark x1="77969" y1="39688" x2="83906" y2="39688"/>
                        <a14:foregroundMark x1="58594" y1="69688" x2="53594" y2="95000"/>
                        <a14:foregroundMark x1="38438" y1="57969" x2="38125" y2="6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5" y="0"/>
            <a:ext cx="2440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72024CC-CE28-4045-82B9-0578D1A7B9CA}"/>
              </a:ext>
            </a:extLst>
          </p:cNvPr>
          <p:cNvGrpSpPr/>
          <p:nvPr/>
        </p:nvGrpSpPr>
        <p:grpSpPr>
          <a:xfrm>
            <a:off x="894845" y="1618527"/>
            <a:ext cx="509911" cy="689885"/>
            <a:chOff x="1419337" y="1569420"/>
            <a:chExt cx="509911" cy="689885"/>
          </a:xfrm>
          <a:solidFill>
            <a:srgbClr val="FDECE8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642A915-A369-44B6-B22E-55CAC49DB06A}"/>
                </a:ext>
              </a:extLst>
            </p:cNvPr>
            <p:cNvSpPr/>
            <p:nvPr/>
          </p:nvSpPr>
          <p:spPr>
            <a:xfrm>
              <a:off x="1725449" y="1569420"/>
              <a:ext cx="203799" cy="591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E33C993-7D1E-4572-A465-09C81A7DBBD0}"/>
                </a:ext>
              </a:extLst>
            </p:cNvPr>
            <p:cNvSpPr/>
            <p:nvPr/>
          </p:nvSpPr>
          <p:spPr>
            <a:xfrm>
              <a:off x="1419337" y="1667634"/>
              <a:ext cx="242046" cy="591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1051233" y="2259305"/>
            <a:ext cx="311883" cy="265044"/>
          </a:xfrm>
          <a:prstGeom prst="ellipse">
            <a:avLst/>
          </a:prstGeom>
          <a:solidFill>
            <a:srgbClr val="FCE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2" descr="D:\KARTON POWERPOINT\KARTON\MULUT GIF\New folder\GENDER (1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69" y="2260829"/>
            <a:ext cx="367880" cy="31262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1F317D3A-B6E8-0EA8-783C-9EE45057D6C2}"/>
              </a:ext>
            </a:extLst>
          </p:cNvPr>
          <p:cNvSpPr txBox="1">
            <a:spLocks/>
          </p:cNvSpPr>
          <p:nvPr/>
        </p:nvSpPr>
        <p:spPr>
          <a:xfrm>
            <a:off x="3908612" y="1048561"/>
            <a:ext cx="7547785" cy="6097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schemeClr val="bg1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1.ใบเสร็จรับเงินยอดจำนวนเงินต้องไม่เกิน 10,000 บาท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9666D1F0-1A7F-F934-EF44-921F617DAC7A}"/>
              </a:ext>
            </a:extLst>
          </p:cNvPr>
          <p:cNvSpPr txBox="1">
            <a:spLocks/>
          </p:cNvSpPr>
          <p:nvPr/>
        </p:nvSpPr>
        <p:spPr>
          <a:xfrm>
            <a:off x="2508656" y="2517215"/>
            <a:ext cx="8929811" cy="13057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b="1" dirty="0" smtClean="0">
                <a:ln w="0"/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800" b="1" dirty="0" smtClean="0">
                <a:ln w="0"/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ให้นำมา</a:t>
            </a:r>
            <a:r>
              <a:rPr lang="th-TH" sz="2800" b="1" dirty="0">
                <a:ln w="0"/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เบิกจ่ายภายใน 5 วันทำการ ไม่นับวันหยุดราชการ โดย 5 วันทำการในที่นี้หมายถึงให้ดูจากวันที่ที่ลงในใบเสร็จแล้วเริ่มนับวันถัดไปรวมแล้วให้ได้ไม่เกินภายใน </a:t>
            </a:r>
            <a:r>
              <a:rPr lang="en-US" sz="2800" b="1" dirty="0">
                <a:ln w="0"/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800" b="1" dirty="0">
                <a:ln w="0"/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วันทำการ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6058FF1F-1B25-680F-7717-C0DDD74E4086}"/>
              </a:ext>
            </a:extLst>
          </p:cNvPr>
          <p:cNvSpPr txBox="1">
            <a:spLocks/>
          </p:cNvSpPr>
          <p:nvPr/>
        </p:nvSpPr>
        <p:spPr>
          <a:xfrm>
            <a:off x="3334862" y="1805113"/>
            <a:ext cx="8103605" cy="581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ใบเสร็จรับเงิน/บิลเงินสด/ใบสำคัญรับเงิน ที่นำ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มาเบิกจ่ายต้องไม่ซ้ำกัน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F926CF17-B4D6-218F-79A9-002AA537981B}"/>
              </a:ext>
            </a:extLst>
          </p:cNvPr>
          <p:cNvSpPr txBox="1">
            <a:spLocks/>
          </p:cNvSpPr>
          <p:nvPr/>
        </p:nvSpPr>
        <p:spPr>
          <a:xfrm>
            <a:off x="1972235" y="3944467"/>
            <a:ext cx="9466232" cy="137809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.ใบเสร็จรับเงินที่ถูกต้องสมบูรณ์ครบถ้วน ประกอบด้วย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.1 ชื่อ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ที่อยู่ผู้ขาย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.2 ชื่อที่อยู่ผู้ซื้อ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.3 วันที่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.4 รายการสินค้าจำนวนราคาต่อหน่วย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จำนวนเงินตัวเลขตัวอักษร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.6 ผู้รับเงิน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1A67EE52-4041-0C01-BC82-6FFF12740904}"/>
              </a:ext>
            </a:extLst>
          </p:cNvPr>
          <p:cNvSpPr txBox="1">
            <a:spLocks/>
          </p:cNvSpPr>
          <p:nvPr/>
        </p:nvSpPr>
        <p:spPr>
          <a:xfrm>
            <a:off x="1541930" y="5447095"/>
            <a:ext cx="9914467" cy="106512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ใบเสร็จรับเงินที่ไม่สมบูรณ์ครบถ้วน จะต้องจัดทำใบรับรองแทนใบเสร็จรับเงินแนบเพิ่มเติม เพื่อจะทำให้ใบเสร็จนั้นสมบูรณ์และสามารถเบิกจ่ายได้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เสียง​ 0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6397" y="189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0" y="3310421"/>
            <a:ext cx="2751666" cy="3547579"/>
          </a:xfrm>
          <a:prstGeom prst="roundRect">
            <a:avLst/>
          </a:prstGeom>
          <a:solidFill>
            <a:srgbClr val="FC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(การนับวันในการเบิกจ่าย) </a:t>
            </a:r>
          </a:p>
          <a:p>
            <a:r>
              <a:rPr lang="th-TH" sz="1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ใบเสร็จรับเงินฉบับแรกลงวันที่ 17 มีนาคม 2565 ซึ่งตรงกับวันพฤหัสบดี (วันทำการปกติ) ดังนั้นระยะเวลาของการดำเนินการเบิกจ่ายใบเสร็จฉบับแรกและฉบับถัดไป </a:t>
            </a:r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ต้องนำมาเบิกจ่ายภายใน </a:t>
            </a:r>
            <a:r>
              <a:rPr lang="en-US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วันทำการ ไม่นับวันหยุดราชการ โดย </a:t>
            </a:r>
            <a:r>
              <a:rPr lang="en-US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ำการในที่นี้หมายถึงให้ดูจากกวันที่ที่ลงในเสร็จแล้วเริ่มนับวันถัดไปรวมแล้วให้ได้ไม่เกินภายใน </a:t>
            </a:r>
            <a:r>
              <a:rPr lang="en-US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วันทำการ </a:t>
            </a:r>
          </a:p>
          <a:p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 </a:t>
            </a:r>
            <a:r>
              <a:rPr lang="en-US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ใบเสร็จรับเงินลงวันที่ </a:t>
            </a:r>
            <a:r>
              <a:rPr lang="en-US" sz="1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sz="1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</a:t>
            </a:r>
            <a:r>
              <a:rPr lang="en-US" sz="1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sz="1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สามารถดำเนินการเบิกจ่ายได้ไม่เกินภายในวันที่ </a:t>
            </a:r>
            <a:r>
              <a:rPr lang="en-US" sz="1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 </a:t>
            </a:r>
            <a:r>
              <a:rPr lang="th-TH" sz="1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</a:t>
            </a:r>
            <a:r>
              <a:rPr lang="en-US" sz="1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sz="15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เสียง​ 0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42304" y="132732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1"/>
            <a:ext cx="2751667" cy="331042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outerShdw blurRad="825500" dist="6096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ตัวอย่างแบบฟอร์ม</a:t>
            </a:r>
          </a:p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การเบิกจ่าย</a:t>
            </a:r>
          </a:p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ด้านพัสดุ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6" y="-38685"/>
            <a:ext cx="9440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7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2173</TotalTime>
  <Words>538</Words>
  <Application>Microsoft Office PowerPoint</Application>
  <PresentationFormat>Widescreen</PresentationFormat>
  <Paragraphs>76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IrisUPC</vt:lpstr>
      <vt:lpstr>TH SarabunPSK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AHS-SaTi</dc:creator>
  <cp:lastModifiedBy>AHS-SaTi</cp:lastModifiedBy>
  <cp:revision>171</cp:revision>
  <cp:lastPrinted>2022-05-09T05:00:17Z</cp:lastPrinted>
  <dcterms:created xsi:type="dcterms:W3CDTF">2022-05-06T08:30:40Z</dcterms:created>
  <dcterms:modified xsi:type="dcterms:W3CDTF">2022-05-27T03:00:51Z</dcterms:modified>
</cp:coreProperties>
</file>